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handoutMasterIdLst>
    <p:handoutMasterId r:id="rId29"/>
  </p:handoutMasterIdLst>
  <p:sldIdLst>
    <p:sldId id="275" r:id="rId5"/>
    <p:sldId id="291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17" r:id="rId15"/>
    <p:sldId id="323" r:id="rId16"/>
    <p:sldId id="329" r:id="rId17"/>
    <p:sldId id="330" r:id="rId18"/>
    <p:sldId id="331" r:id="rId19"/>
    <p:sldId id="332" r:id="rId20"/>
    <p:sldId id="333" r:id="rId21"/>
    <p:sldId id="324" r:id="rId22"/>
    <p:sldId id="325" r:id="rId23"/>
    <p:sldId id="327" r:id="rId24"/>
    <p:sldId id="328" r:id="rId25"/>
    <p:sldId id="326" r:id="rId26"/>
    <p:sldId id="31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1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54F9F3-5359-4CB3-9268-6811A39C7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11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96222-47AE-429D-8DD5-324B00469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29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AFAD-B833-4EBF-B633-8D4F56E0A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4B04-7803-43E6-AC2E-F861F6D20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9A90-0858-47E1-B18E-2AD39E25F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EE17E-8001-4E63-AD58-8D4DC9439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04A99-1A21-4330-9842-A847A8FDA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2A29-9F61-4A2C-820F-FC4F14E3D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8BBB-33F2-4F78-AC5F-2B1AA91FC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2F734-16E9-4F48-9E09-4FB6181F6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AFD73-5F96-4BFB-98AE-8F0EA7790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DA96-19C9-49F2-8FF9-398E9C641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62634-338B-4A65-B592-D9D46CD41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1E59-B465-4077-9FF2-272BE059B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C9406-2959-4187-B6AF-05D808380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B2783-1784-4468-B0A9-20C0B4A4C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A218E-8036-4A42-9158-E18590BC6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5DC0-0AD4-4C9C-B54E-B6416C661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56E05-0AFB-485D-AF3A-42CE155A9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1B15-F187-49A0-8D18-E79E1D353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47A9-2B79-4098-AC76-5356CABC8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24EA-4F0B-4978-9842-68BD0D14F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B6C26-12C8-4706-960D-65B0518DD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8E84E-ED7C-4F13-A786-2D109F6FF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A1CB-4CFF-419A-BBA8-B66EF9FB2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EBA43-6CAA-4D3F-A178-E4674FE9E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C934-7DBF-41BA-9412-AE8284FCF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CB83C-F391-4E5E-926D-02E13CB12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EBF2E-F5DC-4F40-95FF-92662C3CF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82DE68-8427-49AB-A2ED-4A6B8241B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95EEA-78EC-4BFD-B36E-BFDA9BB81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0020-FF9E-49F3-90A1-FDA5B73C6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6E11-D682-4862-9F61-19E627A89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4CB7-EBF4-4FFD-90C1-D36C689D7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3A5BE-ACDE-4CA4-8A40-68C0806B9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CDEF-0A39-448B-8141-B68F9D601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E306F-71F5-4E43-BE49-EAD8597B5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214BA-90E7-4385-AB88-E361E9D6B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16C4C-6795-4C10-BC86-D3FBEC610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31FF4-B4CA-42ED-BF40-538E962D8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FC768-E020-4EFC-A6CE-3AEF47537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3315-D7C4-4680-82AF-0D52425E7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7443-E278-4D19-96BE-CF49DEA77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5E16-7B2A-4877-AEA0-D55824BD3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0A4B-4E90-4F11-8F57-F282414DF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D0D97-3E90-4E1C-A4B0-C28D2F4A1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2BCAB-A2A9-422F-9EE4-7432D2D1A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ottom-up-new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7CAF5-7988-4DD4-AEEC-64B2E9B36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bott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C69C8D-0098-4750-BD4F-F3C8D0946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blank-new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35BF85-B5F1-453B-AAA1-D07952C6DD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6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top-down-new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DD87B1-CFCA-412E-ACE5-D9A3F3A59E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vic.ca/tsc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avbassi@uvic.c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/>
          <a:lstStyle/>
          <a:p>
            <a:r>
              <a:rPr lang="en-CA" b="1" dirty="0" smtClean="0"/>
              <a:t>UVic Technology Solutions Centre</a:t>
            </a:r>
            <a:endParaRPr lang="en-CA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8842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</a:t>
            </a:r>
            <a:r>
              <a:rPr lang="en-CA" sz="24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e Standardization of PC Acquisition and Support</a:t>
            </a: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Vendor Interactions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6897"/>
            <a:ext cx="6629400" cy="53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640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Solutions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Solutions Centre is where our campus clients go</a:t>
            </a:r>
          </a:p>
          <a:p>
            <a:pPr lvl="1"/>
            <a:r>
              <a:rPr lang="en-US" dirty="0" smtClean="0"/>
              <a:t>If the standard works for you, no direct interaction is required</a:t>
            </a:r>
          </a:p>
          <a:p>
            <a:pPr lvl="1"/>
            <a:r>
              <a:rPr lang="en-US" dirty="0" smtClean="0"/>
              <a:t>Otherwise, you can phone, email, or walk-in for assistance</a:t>
            </a:r>
          </a:p>
          <a:p>
            <a:r>
              <a:rPr lang="en-US" dirty="0" smtClean="0">
                <a:hlinkClick r:id="rId2"/>
              </a:rPr>
              <a:t>http://www.uvic.ca/tsc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22596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191000" cy="649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089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“Standard” since July 1, 2010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6853062"/>
              </p:ext>
            </p:extLst>
          </p:nvPr>
        </p:nvGraphicFramePr>
        <p:xfrm>
          <a:off x="457200" y="1600200"/>
          <a:ext cx="8229600" cy="322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Standard PC Acquisitions: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Quantity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Retail Cost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TSC Cost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Savings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Regular </a:t>
                      </a:r>
                      <a:r>
                        <a:rPr lang="en-US" sz="1400" u="none" strike="noStrike" dirty="0" smtClean="0">
                          <a:effectLst/>
                        </a:rPr>
                        <a:t>desktops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1,074.00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552.00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113,796.00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High-performance </a:t>
                      </a:r>
                      <a:r>
                        <a:rPr lang="en-US" sz="1400" u="none" strike="noStrike" dirty="0" smtClean="0">
                          <a:effectLst/>
                        </a:rPr>
                        <a:t>desktops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1,666.00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804.00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317,216.00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Regular </a:t>
                      </a:r>
                      <a:r>
                        <a:rPr lang="en-US" sz="1400" u="none" strike="noStrike" dirty="0" smtClean="0">
                          <a:effectLst/>
                        </a:rPr>
                        <a:t>laptops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1,613.00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819.00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32,554.00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High-performance </a:t>
                      </a:r>
                      <a:r>
                        <a:rPr lang="en-US" sz="1400" u="none" strike="noStrike" dirty="0" smtClean="0">
                          <a:effectLst/>
                        </a:rPr>
                        <a:t>laptops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1,903.00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1,026.00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$     83,315.00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22” </a:t>
                      </a:r>
                      <a:r>
                        <a:rPr lang="en-US" sz="1400" u="none" strike="noStrike" dirty="0" smtClean="0">
                          <a:effectLst/>
                        </a:rPr>
                        <a:t>monitors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279.00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220.00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$     19,352.00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19” </a:t>
                      </a:r>
                      <a:r>
                        <a:rPr lang="en-US" sz="1400" u="none" strike="noStrike" dirty="0" smtClean="0">
                          <a:effectLst/>
                        </a:rPr>
                        <a:t>monitors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239.00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167.00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$     13,032.00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Total Savings: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$579,265.00 </a:t>
                      </a:r>
                    </a:p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733800" y="1600200"/>
            <a:ext cx="3276600" cy="274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004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“Non-Standard” since July 1, 2010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922823"/>
              </p:ext>
            </p:extLst>
          </p:nvPr>
        </p:nvGraphicFramePr>
        <p:xfrm>
          <a:off x="457200" y="1600200"/>
          <a:ext cx="8229600" cy="20504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Quantity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Retail Cost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TSC Cost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Savings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Ultra portable high-performance </a:t>
                      </a:r>
                      <a:r>
                        <a:rPr lang="en-US" sz="1400" u="none" strike="noStrike" dirty="0" smtClean="0">
                          <a:effectLst/>
                        </a:rPr>
                        <a:t>laptop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2,732.00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1,839.38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9,818.82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Ultra Light netbook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399.00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  379.00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$          280.00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Non-standard </a:t>
                      </a:r>
                      <a:r>
                        <a:rPr lang="en-US" sz="1400" u="none" strike="noStrike" dirty="0" smtClean="0">
                          <a:effectLst/>
                        </a:rPr>
                        <a:t>workstations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1,720.00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$      1,100.00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$   112,840.00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Total Savings: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$122,938.82 </a:t>
                      </a:r>
                    </a:p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733800" y="1600200"/>
            <a:ext cx="32766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752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Savings Over Retail Pricing Since July 1, 2010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1327" y="265807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$702,203.82</a:t>
            </a:r>
          </a:p>
        </p:txBody>
      </p:sp>
      <p:sp>
        <p:nvSpPr>
          <p:cNvPr id="5" name="Smiley Face 4"/>
          <p:cNvSpPr/>
          <p:nvPr/>
        </p:nvSpPr>
        <p:spPr>
          <a:xfrm>
            <a:off x="6629400" y="2929235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61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busy is the TSC?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618690"/>
              </p:ext>
            </p:extLst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Since July 1, 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Emails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5,173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Web</a:t>
                      </a:r>
                      <a:r>
                        <a:rPr lang="en-US" baseline="0" dirty="0" smtClean="0"/>
                        <a:t> Requisitions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Non-standard</a:t>
                      </a:r>
                      <a:r>
                        <a:rPr lang="en-US" baseline="0" dirty="0" smtClean="0"/>
                        <a:t> Web Requisitions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Reviews (per Policy FM5105)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1277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Savings Over Retail Pricing Since July 1, 2010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1327" y="265807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$702,203.82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886200"/>
            <a:ext cx="5849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no additional staff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052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the Hiccups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</a:t>
            </a:r>
          </a:p>
          <a:p>
            <a:pPr lvl="1"/>
            <a:r>
              <a:rPr lang="en-US" dirty="0" smtClean="0"/>
              <a:t>Campus perception</a:t>
            </a:r>
          </a:p>
          <a:p>
            <a:r>
              <a:rPr lang="en-US" dirty="0" smtClean="0"/>
              <a:t>Vendor issues</a:t>
            </a:r>
          </a:p>
          <a:p>
            <a:pPr lvl="1"/>
            <a:r>
              <a:rPr lang="en-US" dirty="0" smtClean="0"/>
              <a:t>Delays/errors</a:t>
            </a:r>
          </a:p>
          <a:p>
            <a:r>
              <a:rPr lang="en-US" dirty="0" smtClean="0"/>
              <a:t>Refunds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4866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Solutions Centre Demo Facility</a:t>
            </a:r>
          </a:p>
          <a:p>
            <a:pPr lvl="1"/>
            <a:r>
              <a:rPr lang="en-US" dirty="0" smtClean="0"/>
              <a:t>Standard Dell PCs</a:t>
            </a:r>
          </a:p>
          <a:p>
            <a:pPr lvl="1"/>
            <a:r>
              <a:rPr lang="en-US" dirty="0" smtClean="0"/>
              <a:t>Standard office furniture</a:t>
            </a:r>
          </a:p>
          <a:p>
            <a:pPr lvl="1"/>
            <a:r>
              <a:rPr lang="en-US" dirty="0" smtClean="0"/>
              <a:t>Standard Cisco VoIP phones</a:t>
            </a:r>
          </a:p>
          <a:p>
            <a:pPr lvl="1"/>
            <a:r>
              <a:rPr lang="en-US" dirty="0" smtClean="0"/>
              <a:t>Standard Kyocera office printers</a:t>
            </a:r>
          </a:p>
          <a:p>
            <a:pPr lvl="1"/>
            <a:r>
              <a:rPr lang="en-US" dirty="0" smtClean="0"/>
              <a:t>Macs</a:t>
            </a:r>
          </a:p>
          <a:p>
            <a:r>
              <a:rPr lang="en-US" dirty="0" smtClean="0"/>
              <a:t>Additional internal standards</a:t>
            </a:r>
          </a:p>
          <a:p>
            <a:pPr lvl="1"/>
            <a:r>
              <a:rPr lang="en-US" dirty="0" smtClean="0"/>
              <a:t>Ultra-portable laptop</a:t>
            </a:r>
          </a:p>
          <a:p>
            <a:pPr lvl="1"/>
            <a:r>
              <a:rPr lang="en-US" dirty="0" smtClean="0"/>
              <a:t>Netbook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779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50 minutes</a:t>
            </a:r>
          </a:p>
          <a:p>
            <a:pPr lvl="1"/>
            <a:r>
              <a:rPr lang="en-US" dirty="0" smtClean="0"/>
              <a:t>What, why, and how of the UVic TSC </a:t>
            </a:r>
          </a:p>
          <a:p>
            <a:r>
              <a:rPr lang="en-US" dirty="0" smtClean="0"/>
              <a:t>Speaker</a:t>
            </a:r>
          </a:p>
          <a:p>
            <a:pPr lvl="1"/>
            <a:r>
              <a:rPr lang="en-US" dirty="0" smtClean="0"/>
              <a:t>Nav Bassi, </a:t>
            </a:r>
            <a:r>
              <a:rPr lang="en-US" dirty="0" err="1" smtClean="0"/>
              <a:t>BSc</a:t>
            </a:r>
            <a:r>
              <a:rPr lang="en-US" dirty="0" smtClean="0"/>
              <a:t>, MBA, PMP</a:t>
            </a:r>
          </a:p>
          <a:p>
            <a:pPr lvl="1"/>
            <a:r>
              <a:rPr lang="en-US" dirty="0" smtClean="0"/>
              <a:t>Director, Academic &amp; Admin 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1356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9383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Refinements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technology</a:t>
            </a:r>
          </a:p>
          <a:p>
            <a:pPr lvl="1"/>
            <a:r>
              <a:rPr lang="en-US" dirty="0" err="1" smtClean="0"/>
              <a:t>Smartboards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VDPs?</a:t>
            </a:r>
          </a:p>
          <a:p>
            <a:pPr lvl="1"/>
            <a:r>
              <a:rPr lang="en-US" dirty="0" smtClean="0"/>
              <a:t>Mobile phones?</a:t>
            </a:r>
          </a:p>
          <a:p>
            <a:r>
              <a:rPr lang="en-US" dirty="0" smtClean="0"/>
              <a:t>Finalize Policy/Procedures</a:t>
            </a:r>
          </a:p>
          <a:p>
            <a:pPr lvl="1"/>
            <a:r>
              <a:rPr lang="en-US" dirty="0" smtClean="0"/>
              <a:t>Policy/Procedures drafted</a:t>
            </a:r>
          </a:p>
          <a:p>
            <a:pPr lvl="1"/>
            <a:r>
              <a:rPr lang="en-US" dirty="0" smtClean="0"/>
              <a:t>Exception process for VPFO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19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-down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473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Feedback: </a:t>
            </a:r>
            <a:r>
              <a:rPr kumimoji="0" lang="en-C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navbassi@uvic.ca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  <a:endParaRPr lang="en-CA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attending!</a:t>
            </a:r>
            <a:endParaRPr lang="en-CA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buying whatever they want</a:t>
            </a:r>
          </a:p>
          <a:p>
            <a:pPr lvl="1"/>
            <a:r>
              <a:rPr lang="en-US" dirty="0" smtClean="0"/>
              <a:t>Mixture of consumer/commercial hardware</a:t>
            </a:r>
          </a:p>
          <a:p>
            <a:pPr lvl="1"/>
            <a:r>
              <a:rPr lang="en-US" dirty="0" smtClean="0"/>
              <a:t>Home-based operating systems</a:t>
            </a:r>
          </a:p>
          <a:p>
            <a:pPr lvl="1"/>
            <a:r>
              <a:rPr lang="en-US" dirty="0" smtClean="0"/>
              <a:t>Poor warranty service</a:t>
            </a:r>
          </a:p>
          <a:p>
            <a:pPr lvl="1"/>
            <a:r>
              <a:rPr lang="en-US" dirty="0" smtClean="0"/>
              <a:t>Expensive one-off purchases</a:t>
            </a:r>
          </a:p>
          <a:p>
            <a:r>
              <a:rPr lang="en-US" dirty="0" smtClean="0"/>
              <a:t>University supporting everything they buy</a:t>
            </a:r>
          </a:p>
          <a:p>
            <a:pPr lvl="1"/>
            <a:r>
              <a:rPr lang="en-US" dirty="0" smtClean="0"/>
              <a:t>Unpleasant surprises/tech review confrontation</a:t>
            </a:r>
          </a:p>
          <a:p>
            <a:pPr lvl="1"/>
            <a:r>
              <a:rPr lang="en-US" dirty="0" smtClean="0"/>
              <a:t>Inconsistent experience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7673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Potential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standards</a:t>
            </a:r>
          </a:p>
          <a:p>
            <a:r>
              <a:rPr lang="en-US" dirty="0" smtClean="0"/>
              <a:t>Guarantee level of performance/compatibility of standards</a:t>
            </a:r>
          </a:p>
          <a:p>
            <a:r>
              <a:rPr lang="en-US" dirty="0" smtClean="0"/>
              <a:t>Get a good deal from a vendor</a:t>
            </a:r>
          </a:p>
          <a:p>
            <a:pPr lvl="1"/>
            <a:r>
              <a:rPr lang="en-US" dirty="0" smtClean="0"/>
              <a:t>Price discounts</a:t>
            </a:r>
          </a:p>
          <a:p>
            <a:pPr lvl="1"/>
            <a:r>
              <a:rPr lang="en-US" dirty="0" smtClean="0"/>
              <a:t>Warranty service</a:t>
            </a:r>
          </a:p>
          <a:p>
            <a:pPr lvl="1"/>
            <a:r>
              <a:rPr lang="en-US" dirty="0" smtClean="0"/>
              <a:t>Quick delivery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97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 RFP for a vendor to do it all</a:t>
            </a:r>
          </a:p>
          <a:p>
            <a:pPr lvl="1"/>
            <a:r>
              <a:rPr lang="en-US" dirty="0" smtClean="0"/>
              <a:t>Hardware/software specifications</a:t>
            </a:r>
          </a:p>
          <a:p>
            <a:pPr lvl="1"/>
            <a:r>
              <a:rPr lang="en-US" dirty="0" smtClean="0"/>
              <a:t>Ordering system</a:t>
            </a:r>
          </a:p>
          <a:p>
            <a:pPr lvl="1"/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On-site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677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make this work, we needed a parallel to the vendor on campus to facilitate the ordering process</a:t>
            </a:r>
          </a:p>
          <a:p>
            <a:r>
              <a:rPr lang="en-US" dirty="0" smtClean="0"/>
              <a:t>This is how we </a:t>
            </a:r>
            <a:r>
              <a:rPr lang="en-US" dirty="0"/>
              <a:t>add </a:t>
            </a:r>
            <a:r>
              <a:rPr lang="en-US" dirty="0" smtClean="0"/>
              <a:t>value*, get campus buy-in, and also keep an eye on our vendor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*Especially for non-standard acquisitions; recommend and tech 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2677260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Solutions Centre</a:t>
            </a:r>
          </a:p>
          <a:p>
            <a:pPr lvl="1"/>
            <a:r>
              <a:rPr lang="en-US" dirty="0" smtClean="0"/>
              <a:t> 4 published standard PCs; mandatory for VPFO, recommended for all others</a:t>
            </a:r>
            <a:endParaRPr lang="en-US" dirty="0"/>
          </a:p>
          <a:p>
            <a:pPr lvl="1"/>
            <a:r>
              <a:rPr lang="en-US" dirty="0" smtClean="0"/>
              <a:t>Ordering is done via our </a:t>
            </a:r>
            <a:r>
              <a:rPr lang="en-US" dirty="0" err="1" smtClean="0"/>
              <a:t>WebReq</a:t>
            </a:r>
            <a:r>
              <a:rPr lang="en-US" dirty="0" smtClean="0"/>
              <a:t> system, TSC passes these on to our vendor</a:t>
            </a:r>
            <a:endParaRPr lang="en-US" dirty="0"/>
          </a:p>
          <a:p>
            <a:pPr lvl="1"/>
            <a:r>
              <a:rPr lang="en-US" dirty="0" smtClean="0"/>
              <a:t>Delivery is done by the vendor, directly to the client</a:t>
            </a:r>
            <a:endParaRPr lang="en-US" dirty="0"/>
          </a:p>
          <a:p>
            <a:pPr lvl="1"/>
            <a:r>
              <a:rPr lang="en-US" dirty="0"/>
              <a:t>On-site </a:t>
            </a:r>
            <a:r>
              <a:rPr lang="en-US" dirty="0" smtClean="0"/>
              <a:t>support is provided by our staff, or our vendor’s team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4617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Model (net: 0)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01025" cy="199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61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Campus Workflows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90434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046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564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Default Design</vt:lpstr>
      <vt:lpstr>Custom Design</vt:lpstr>
      <vt:lpstr>1_Custom Design</vt:lpstr>
      <vt:lpstr>2_Custom Design</vt:lpstr>
      <vt:lpstr>UVic Technology Solutions Centre</vt:lpstr>
      <vt:lpstr>Introduction</vt:lpstr>
      <vt:lpstr>The Problem</vt:lpstr>
      <vt:lpstr>A Potential Solution</vt:lpstr>
      <vt:lpstr>First Attempt</vt:lpstr>
      <vt:lpstr>The Insight</vt:lpstr>
      <vt:lpstr>Refined Solution</vt:lpstr>
      <vt:lpstr>Staffing Model (net: 0)</vt:lpstr>
      <vt:lpstr>Campus Workflows</vt:lpstr>
      <vt:lpstr>Vendor Interactions</vt:lpstr>
      <vt:lpstr>Technology Solutions Centre</vt:lpstr>
      <vt:lpstr>Slide 12</vt:lpstr>
      <vt:lpstr>“Standard” since July 1, 2010</vt:lpstr>
      <vt:lpstr>“Non-Standard” since July 1, 2010</vt:lpstr>
      <vt:lpstr>Total Savings Over Retail Pricing Since July 1, 2010</vt:lpstr>
      <vt:lpstr>How busy is the TSC?</vt:lpstr>
      <vt:lpstr>Total Savings Over Retail Pricing Since July 1, 2010</vt:lpstr>
      <vt:lpstr>Handling the Hiccups</vt:lpstr>
      <vt:lpstr>Refinements To Date</vt:lpstr>
      <vt:lpstr>Slide 20</vt:lpstr>
      <vt:lpstr>Slide 21</vt:lpstr>
      <vt:lpstr>Future Refinements</vt:lpstr>
      <vt:lpstr>Slide 23</vt:lpstr>
    </vt:vector>
  </TitlesOfParts>
  <Company>University of Victoria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PMO in 10 Minutes</dc:title>
  <dc:creator>Nav Bassi</dc:creator>
  <cp:lastModifiedBy>Computing Systems</cp:lastModifiedBy>
  <cp:revision>137</cp:revision>
  <dcterms:created xsi:type="dcterms:W3CDTF">2007-03-08T18:55:21Z</dcterms:created>
  <dcterms:modified xsi:type="dcterms:W3CDTF">2011-05-03T21:51:40Z</dcterms:modified>
</cp:coreProperties>
</file>